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ustuzhanina\AppData\Local\Microsoft\Windows\Temporary%20Internet%20Files\Content.Outlook\XCH8QCAI\3%20NPS%20&#1084;&#1072;&#1088;&#109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ustuzhanina\AppData\Local\Microsoft\Windows\Temporary%20Internet%20Files\Content.Outlook\XCH8QCAI\3%20NPS%20&#1084;&#1072;&#1088;&#109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ustuzhanina\AppData\Local\Microsoft\Windows\Temporary%20Internet%20Files\Content.Outlook\XCH8QCAI\3%20NPS%20&#1084;&#1072;&#1088;&#1090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ustuzhanina\AppData\Local\Microsoft\Windows\Temporary%20Internet%20Files\Content.Outlook\XCH8QCAI\3%20NPS%20&#1084;&#1072;&#1088;&#1090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ustuzhanina\AppData\Local\Microsoft\Windows\Temporary%20Internet%20Files\Content.Outlook\XCH8QCAI\3%20NPS%20&#1084;&#1072;&#1088;&#109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ustuzhanina\AppData\Local\Microsoft\Windows\Temporary%20Internet%20Files\Content.Outlook\XCH8QCAI\3%20&#1044;&#1080;&#1085;&#1072;&#1084;&#1080;&#1082;&#1072;%20NP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ustuzhanina\AppData\Local\Microsoft\Windows\Temporary%20Internet%20Files\Content.Outlook\XCH8QCAI\3%20&#1044;&#1080;&#1085;&#1072;&#1084;&#1080;&#1082;&#1072;%20NP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18615030922426E-2"/>
          <c:y val="0.15514441412632415"/>
          <c:w val="0.92778775714762962"/>
          <c:h val="0.7206972570079581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'Сводная таблица'!$A$6:$A$16</c:f>
              <c:strCache>
                <c:ptCount val="1"/>
                <c:pt idx="0">
                  <c:v>Оцените по 10-балльной шкале (где 10 -max, а 1 -min) качество услуг телевидения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 i="1" u="none" strike="noStrike" baseline="0">
                    <a:solidFill>
                      <a:srgbClr val="333399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'Сводная таблица'!$B$6:$B$16</c:f>
              <c:strCache>
                <c:ptCount val="10"/>
                <c:pt idx="0">
                  <c:v>1 балл</c:v>
                </c:pt>
                <c:pt idx="1">
                  <c:v>2 балла</c:v>
                </c:pt>
                <c:pt idx="2">
                  <c:v>3 балла</c:v>
                </c:pt>
                <c:pt idx="3">
                  <c:v>4 балла</c:v>
                </c:pt>
                <c:pt idx="4">
                  <c:v>5 баллов</c:v>
                </c:pt>
                <c:pt idx="5">
                  <c:v>6 баллов</c:v>
                </c:pt>
                <c:pt idx="6">
                  <c:v>7 баллов</c:v>
                </c:pt>
                <c:pt idx="7">
                  <c:v>8 баллов</c:v>
                </c:pt>
                <c:pt idx="8">
                  <c:v>9 баллов</c:v>
                </c:pt>
                <c:pt idx="9">
                  <c:v>10 баллов</c:v>
                </c:pt>
              </c:strCache>
            </c:strRef>
          </c:cat>
          <c:val>
            <c:numRef>
              <c:f>'Сводная таблица'!$D$6:$D$16</c:f>
              <c:numCache>
                <c:formatCode>0%</c:formatCode>
                <c:ptCount val="10"/>
                <c:pt idx="0">
                  <c:v>2.6246719160104987E-3</c:v>
                </c:pt>
                <c:pt idx="1">
                  <c:v>2.6246719160104987E-3</c:v>
                </c:pt>
                <c:pt idx="2">
                  <c:v>1.0498687664041995E-2</c:v>
                </c:pt>
                <c:pt idx="3">
                  <c:v>1.8372703412073491E-2</c:v>
                </c:pt>
                <c:pt idx="4">
                  <c:v>4.4619422572178477E-2</c:v>
                </c:pt>
                <c:pt idx="5">
                  <c:v>2.6246719160104987E-2</c:v>
                </c:pt>
                <c:pt idx="6">
                  <c:v>0.11811023622047244</c:v>
                </c:pt>
                <c:pt idx="7">
                  <c:v>0.26771653543307089</c:v>
                </c:pt>
                <c:pt idx="8">
                  <c:v>0.17847769028871391</c:v>
                </c:pt>
                <c:pt idx="9">
                  <c:v>0.33070866141732286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196736"/>
        <c:axId val="42793152"/>
        <c:axId val="98393216"/>
      </c:bar3DChart>
      <c:catAx>
        <c:axId val="11019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2793152"/>
        <c:crosses val="autoZero"/>
        <c:auto val="1"/>
        <c:lblAlgn val="ctr"/>
        <c:lblOffset val="100"/>
        <c:noMultiLvlLbl val="0"/>
      </c:catAx>
      <c:valAx>
        <c:axId val="4279315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0196736"/>
        <c:crosses val="autoZero"/>
        <c:crossBetween val="between"/>
      </c:valAx>
      <c:serAx>
        <c:axId val="98393216"/>
        <c:scaling>
          <c:orientation val="minMax"/>
        </c:scaling>
        <c:delete val="1"/>
        <c:axPos val="b"/>
        <c:majorTickMark val="out"/>
        <c:minorTickMark val="none"/>
        <c:tickLblPos val="nextTo"/>
        <c:crossAx val="42793152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829994734884528"/>
          <c:y val="0.32519882962417779"/>
          <c:w val="0.62923986706791035"/>
          <c:h val="0.6289407691744569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'Сводная таблица'!$A$21:$A$32</c:f>
              <c:strCache>
                <c:ptCount val="1"/>
                <c:pt idx="0">
                  <c:v>За что вы готовы рекомендовать наше телевидение своим знакомым? (промоутеры, 194 абонента)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333399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'Сводная таблица'!$B$21:$B$32</c:f>
              <c:strCache>
                <c:ptCount val="9"/>
                <c:pt idx="0">
                  <c:v>Быстрое устранение неполадок</c:v>
                </c:pt>
                <c:pt idx="1">
                  <c:v>Возможность подключить более 1 ТВ за одну абон.плату</c:v>
                </c:pt>
                <c:pt idx="2">
                  <c:v>Выгодный тариф</c:v>
                </c:pt>
                <c:pt idx="3">
                  <c:v>Затрудняюсь ответить</c:v>
                </c:pt>
                <c:pt idx="4">
                  <c:v>Интересные каналы</c:v>
                </c:pt>
                <c:pt idx="5">
                  <c:v>Качество изображения</c:v>
                </c:pt>
                <c:pt idx="6">
                  <c:v>Много HD-каналов и каналы 3D</c:v>
                </c:pt>
                <c:pt idx="7">
                  <c:v>Много каналов</c:v>
                </c:pt>
                <c:pt idx="8">
                  <c:v>Редкие сбои в работе</c:v>
                </c:pt>
              </c:strCache>
            </c:strRef>
          </c:cat>
          <c:val>
            <c:numRef>
              <c:f>'Сводная таблица'!$D$21:$D$32</c:f>
              <c:numCache>
                <c:formatCode>0%</c:formatCode>
                <c:ptCount val="9"/>
                <c:pt idx="0">
                  <c:v>2.0618556701030927E-2</c:v>
                </c:pt>
                <c:pt idx="1">
                  <c:v>1.0309278350515464E-2</c:v>
                </c:pt>
                <c:pt idx="2">
                  <c:v>1.0309278350515464E-2</c:v>
                </c:pt>
                <c:pt idx="3">
                  <c:v>5.1546391752577319E-3</c:v>
                </c:pt>
                <c:pt idx="4">
                  <c:v>0.17525773195876287</c:v>
                </c:pt>
                <c:pt idx="5">
                  <c:v>0.49484536082474229</c:v>
                </c:pt>
                <c:pt idx="6">
                  <c:v>0.1134020618556701</c:v>
                </c:pt>
                <c:pt idx="7">
                  <c:v>0.14948453608247422</c:v>
                </c:pt>
                <c:pt idx="8">
                  <c:v>2.0618556701030927E-2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683584"/>
        <c:axId val="110259584"/>
        <c:axId val="0"/>
      </c:bar3DChart>
      <c:catAx>
        <c:axId val="111683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0259584"/>
        <c:crosses val="autoZero"/>
        <c:auto val="1"/>
        <c:lblAlgn val="ctr"/>
        <c:lblOffset val="100"/>
        <c:noMultiLvlLbl val="0"/>
      </c:catAx>
      <c:valAx>
        <c:axId val="110259584"/>
        <c:scaling>
          <c:orientation val="minMax"/>
        </c:scaling>
        <c:delete val="0"/>
        <c:axPos val="t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1683584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144392168986061"/>
          <c:y val="0.2635065071586532"/>
          <c:w val="0.61842766262685789"/>
          <c:h val="0.6332679459493132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'Сводная таблица'!$A$33:$A$46</c:f>
              <c:strCache>
                <c:ptCount val="1"/>
                <c:pt idx="0">
                  <c:v>За что вы не готовы рекомендовать наше телевидение своим знакомым? (критики, 40 абонентов)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8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'Сводная таблица'!$B$33:$B$46</c:f>
              <c:strCache>
                <c:ptCount val="10"/>
                <c:pt idx="0">
                  <c:v>Другое</c:v>
                </c:pt>
                <c:pt idx="1">
                  <c:v>Зависают каналы, кубики</c:v>
                </c:pt>
                <c:pt idx="2">
                  <c:v>Качество аналоговых каналов</c:v>
                </c:pt>
                <c:pt idx="3">
                  <c:v>Качество цифровых каналов</c:v>
                </c:pt>
                <c:pt idx="4">
                  <c:v>Качество изображения</c:v>
                </c:pt>
                <c:pt idx="5">
                  <c:v>Кратковременные сбои</c:v>
                </c:pt>
                <c:pt idx="6">
                  <c:v>Мало каналов</c:v>
                </c:pt>
                <c:pt idx="7">
                  <c:v>Нет определенных каналов, которые интересны</c:v>
                </c:pt>
                <c:pt idx="8">
                  <c:v>Сбои в работе</c:v>
                </c:pt>
                <c:pt idx="9">
                  <c:v>Частые сбои в настройках частот</c:v>
                </c:pt>
              </c:strCache>
            </c:strRef>
          </c:cat>
          <c:val>
            <c:numRef>
              <c:f>'Сводная таблица'!$D$33:$D$46</c:f>
              <c:numCache>
                <c:formatCode>0%</c:formatCode>
                <c:ptCount val="10"/>
                <c:pt idx="0">
                  <c:v>0.05</c:v>
                </c:pt>
                <c:pt idx="1">
                  <c:v>0.2</c:v>
                </c:pt>
                <c:pt idx="2">
                  <c:v>2.5000000000000001E-2</c:v>
                </c:pt>
                <c:pt idx="3">
                  <c:v>2.5000000000000001E-2</c:v>
                </c:pt>
                <c:pt idx="4">
                  <c:v>0.15</c:v>
                </c:pt>
                <c:pt idx="5">
                  <c:v>0.125</c:v>
                </c:pt>
                <c:pt idx="6">
                  <c:v>7.4999999999999997E-2</c:v>
                </c:pt>
                <c:pt idx="7">
                  <c:v>0.05</c:v>
                </c:pt>
                <c:pt idx="8">
                  <c:v>0.2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5045632"/>
        <c:axId val="109038400"/>
        <c:axId val="0"/>
      </c:bar3DChart>
      <c:catAx>
        <c:axId val="135045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9038400"/>
        <c:crosses val="autoZero"/>
        <c:auto val="1"/>
        <c:lblAlgn val="ctr"/>
        <c:lblOffset val="100"/>
        <c:noMultiLvlLbl val="0"/>
      </c:catAx>
      <c:valAx>
        <c:axId val="10903840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50456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96506906137657"/>
          <c:y val="2.6715239829993929E-2"/>
          <c:w val="0.48569897397040779"/>
          <c:h val="0.9124428572111545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'Сводная таблица'!$A$17:$A$20</c:f>
              <c:strCache>
                <c:ptCount val="1"/>
                <c:pt idx="0">
                  <c:v>КТВ/ЦТВ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63282336578581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1102895871842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1102895871842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3366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'Сводная таблица'!$B$139:$B$141</c:f>
              <c:strCache>
                <c:ptCount val="3"/>
                <c:pt idx="0">
                  <c:v>Критики</c:v>
                </c:pt>
                <c:pt idx="1">
                  <c:v>Нейтралы</c:v>
                </c:pt>
                <c:pt idx="2">
                  <c:v>Промоутеры</c:v>
                </c:pt>
              </c:strCache>
            </c:strRef>
          </c:cat>
          <c:val>
            <c:numRef>
              <c:f>'Сводная таблица'!$D$17:$D$19</c:f>
              <c:numCache>
                <c:formatCode>0%</c:formatCode>
                <c:ptCount val="3"/>
                <c:pt idx="0">
                  <c:v>0.10498687664041995</c:v>
                </c:pt>
                <c:pt idx="1">
                  <c:v>0.38582677165354329</c:v>
                </c:pt>
                <c:pt idx="2">
                  <c:v>0.50918635170603677</c:v>
                </c:pt>
              </c:numCache>
            </c:numRef>
          </c:val>
        </c:ser>
        <c:ser>
          <c:idx val="1"/>
          <c:order val="1"/>
          <c:tx>
            <c:strRef>
              <c:f>'Сводная таблица'!$A$75:$A$78</c:f>
              <c:strCache>
                <c:ptCount val="1"/>
                <c:pt idx="0">
                  <c:v>ИНТЕРНЕТ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181146025877958E-2"/>
                  <c:y val="-8.90497707227627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45717806531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7165742452248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8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'Сводная таблица'!$B$139:$B$141</c:f>
              <c:strCache>
                <c:ptCount val="3"/>
                <c:pt idx="0">
                  <c:v>Критики</c:v>
                </c:pt>
                <c:pt idx="1">
                  <c:v>Нейтралы</c:v>
                </c:pt>
                <c:pt idx="2">
                  <c:v>Промоутеры</c:v>
                </c:pt>
              </c:strCache>
            </c:strRef>
          </c:cat>
          <c:val>
            <c:numRef>
              <c:f>'Сводная таблица'!$D$75:$D$77</c:f>
              <c:numCache>
                <c:formatCode>0%</c:formatCode>
                <c:ptCount val="3"/>
                <c:pt idx="0">
                  <c:v>0.16272965879265092</c:v>
                </c:pt>
                <c:pt idx="1">
                  <c:v>0.39895013123359579</c:v>
                </c:pt>
                <c:pt idx="2">
                  <c:v>0.43832020997375326</c:v>
                </c:pt>
              </c:numCache>
            </c:numRef>
          </c:val>
        </c:ser>
        <c:ser>
          <c:idx val="2"/>
          <c:order val="2"/>
          <c:tx>
            <c:strRef>
              <c:f>'Сводная таблица'!$A$139:$A$142</c:f>
              <c:strCache>
                <c:ptCount val="1"/>
                <c:pt idx="0">
                  <c:v>IP-ТЕЛЕФОНИЯ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181146025878003E-2"/>
                  <c:y val="-7.28597449908934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228589032655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181146025878003E-2"/>
                  <c:y val="-2.226244268069069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3333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'Сводная таблица'!$B$139:$B$141</c:f>
              <c:strCache>
                <c:ptCount val="3"/>
                <c:pt idx="0">
                  <c:v>Критики</c:v>
                </c:pt>
                <c:pt idx="1">
                  <c:v>Нейтралы</c:v>
                </c:pt>
                <c:pt idx="2">
                  <c:v>Промоутеры</c:v>
                </c:pt>
              </c:strCache>
            </c:strRef>
          </c:cat>
          <c:val>
            <c:numRef>
              <c:f>'Сводная таблица'!$D$139:$D$141</c:f>
              <c:numCache>
                <c:formatCode>0%</c:formatCode>
                <c:ptCount val="3"/>
                <c:pt idx="0">
                  <c:v>0.17060367454068243</c:v>
                </c:pt>
                <c:pt idx="1">
                  <c:v>0.26509186351706038</c:v>
                </c:pt>
                <c:pt idx="2">
                  <c:v>0.56430446194225725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461440"/>
        <c:axId val="109038976"/>
        <c:axId val="0"/>
      </c:bar3DChart>
      <c:catAx>
        <c:axId val="134461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9038976"/>
        <c:crosses val="autoZero"/>
        <c:auto val="1"/>
        <c:lblAlgn val="ctr"/>
        <c:lblOffset val="100"/>
        <c:noMultiLvlLbl val="0"/>
      </c:catAx>
      <c:valAx>
        <c:axId val="10903897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4614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039037329185641"/>
          <c:y val="0.28509500862901616"/>
          <c:w val="0.24505623698781068"/>
          <c:h val="0.60300341817737901"/>
        </c:manualLayout>
      </c:layout>
      <c:overlay val="0"/>
      <c:txPr>
        <a:bodyPr/>
        <a:lstStyle/>
        <a:p>
          <a:pPr>
            <a:defRPr sz="85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50" b="1">
                <a:solidFill>
                  <a:srgbClr val="002060"/>
                </a:solidFill>
              </a:rPr>
              <a:t>NPS</a:t>
            </a:r>
            <a:endParaRPr lang="ru-RU" sz="2150" b="1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view3D>
      <c:rotX val="3"/>
      <c:rotY val="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856710218914944E-2"/>
          <c:y val="0"/>
          <c:w val="0.95674468576043381"/>
          <c:h val="0.9488589755083942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NPS!$C$53</c:f>
              <c:strCache>
                <c:ptCount val="1"/>
                <c:pt idx="0">
                  <c:v>NPS ТВ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7158162948685665E-2"/>
                  <c:y val="-8.67231218739166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703729341524618E-2"/>
                  <c:y val="2.207541667354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170401776701026E-2"/>
                  <c:y val="2.7665912830078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 u="none" strike="noStrike" baseline="0">
                    <a:solidFill>
                      <a:srgbClr val="003366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NPS!$A$84</c:f>
              <c:numCache>
                <c:formatCode>mmm\-yy</c:formatCode>
                <c:ptCount val="1"/>
                <c:pt idx="0">
                  <c:v>42064</c:v>
                </c:pt>
              </c:numCache>
            </c:numRef>
          </c:cat>
          <c:val>
            <c:numRef>
              <c:f>NPS!$C$56</c:f>
              <c:numCache>
                <c:formatCode>0%</c:formatCode>
                <c:ptCount val="1"/>
                <c:pt idx="0">
                  <c:v>0.41000000000000003</c:v>
                </c:pt>
              </c:numCache>
            </c:numRef>
          </c:val>
        </c:ser>
        <c:ser>
          <c:idx val="1"/>
          <c:order val="1"/>
          <c:tx>
            <c:strRef>
              <c:f>NPS!$C$67</c:f>
              <c:strCache>
                <c:ptCount val="1"/>
                <c:pt idx="0">
                  <c:v>NPS Интернет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7158162948685665E-2"/>
                  <c:y val="5.3039282039430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7181217732398837E-2"/>
                  <c:y val="3.0461160908345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338899945199159E-2"/>
                  <c:y val="3.6051657064879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992875890513688E-2"/>
                  <c:y val="-3.6624792970061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 u="none" strike="noStrike" baseline="0">
                    <a:solidFill>
                      <a:srgbClr val="8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NPS!$A$84</c:f>
              <c:numCache>
                <c:formatCode>mmm\-yy</c:formatCode>
                <c:ptCount val="1"/>
                <c:pt idx="0">
                  <c:v>42064</c:v>
                </c:pt>
              </c:numCache>
            </c:numRef>
          </c:cat>
          <c:val>
            <c:numRef>
              <c:f>NPS!$C$70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</c:ser>
        <c:ser>
          <c:idx val="2"/>
          <c:order val="2"/>
          <c:tx>
            <c:strRef>
              <c:f>NPS!$C$81</c:f>
              <c:strCache>
                <c:ptCount val="1"/>
                <c:pt idx="0">
                  <c:v>NPS IP-телефония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720977185544118E-2"/>
                  <c:y val="-1.705805642219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41345793314304E-2"/>
                  <c:y val="-3.6624792970061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1" u="none" strike="noStrike" baseline="0">
                    <a:solidFill>
                      <a:srgbClr val="3333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NPS!$A$84</c:f>
              <c:numCache>
                <c:formatCode>mmm\-yy</c:formatCode>
                <c:ptCount val="1"/>
                <c:pt idx="0">
                  <c:v>42064</c:v>
                </c:pt>
              </c:numCache>
            </c:numRef>
          </c:cat>
          <c:val>
            <c:numRef>
              <c:f>NPS!$C$84</c:f>
              <c:numCache>
                <c:formatCode>0%</c:formatCode>
                <c:ptCount val="1"/>
                <c:pt idx="0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462976"/>
        <c:axId val="110262464"/>
        <c:axId val="98392576"/>
      </c:bar3DChart>
      <c:dateAx>
        <c:axId val="13446297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0262464"/>
        <c:crosses val="autoZero"/>
        <c:auto val="1"/>
        <c:lblOffset val="100"/>
        <c:baseTimeUnit val="days"/>
      </c:dateAx>
      <c:valAx>
        <c:axId val="110262464"/>
        <c:scaling>
          <c:orientation val="minMax"/>
        </c:scaling>
        <c:delete val="1"/>
        <c:axPos val="r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134462976"/>
        <c:crosses val="autoZero"/>
        <c:crossBetween val="between"/>
      </c:valAx>
      <c:serAx>
        <c:axId val="98392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0262464"/>
        <c:crosses val="autoZero"/>
      </c:serAx>
    </c:plotArea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335686704062789E-2"/>
          <c:y val="9.7081754429584943E-2"/>
          <c:w val="0.92870740352261327"/>
          <c:h val="0.66457990472898132"/>
        </c:manualLayout>
      </c:layout>
      <c:areaChart>
        <c:grouping val="percentStacked"/>
        <c:varyColors val="0"/>
        <c:ser>
          <c:idx val="3"/>
          <c:order val="0"/>
          <c:tx>
            <c:strRef>
              <c:f>ИНТ!$F$2</c:f>
              <c:strCache>
                <c:ptCount val="1"/>
                <c:pt idx="0">
                  <c:v>Критики</c:v>
                </c:pt>
              </c:strCache>
            </c:strRef>
          </c:tx>
          <c:spPr>
            <a:solidFill>
              <a:srgbClr val="FF0000">
                <a:alpha val="69000"/>
              </a:srgbClr>
            </a:solidFill>
            <a:ln>
              <a:solidFill>
                <a:srgbClr val="FF0000"/>
              </a:solidFill>
            </a:ln>
          </c:spPr>
          <c:cat>
            <c:numRef>
              <c:f>(ТВ!$A$4:$A$14,ТВ!$A$17:$A$28,ТВ!$A$31:$A$33)</c:f>
              <c:numCache>
                <c:formatCode>mmm\-yy</c:formatCode>
                <c:ptCount val="26"/>
                <c:pt idx="0">
                  <c:v>41306</c:v>
                </c:pt>
                <c:pt idx="1">
                  <c:v>41334</c:v>
                </c:pt>
                <c:pt idx="2">
                  <c:v>41365</c:v>
                </c:pt>
                <c:pt idx="3">
                  <c:v>41395</c:v>
                </c:pt>
                <c:pt idx="4">
                  <c:v>41426</c:v>
                </c:pt>
                <c:pt idx="5">
                  <c:v>41456</c:v>
                </c:pt>
                <c:pt idx="6">
                  <c:v>41487</c:v>
                </c:pt>
                <c:pt idx="7">
                  <c:v>41518</c:v>
                </c:pt>
                <c:pt idx="8">
                  <c:v>41548</c:v>
                </c:pt>
                <c:pt idx="9">
                  <c:v>41579</c:v>
                </c:pt>
                <c:pt idx="10">
                  <c:v>41609</c:v>
                </c:pt>
                <c:pt idx="11">
                  <c:v>41640</c:v>
                </c:pt>
                <c:pt idx="12">
                  <c:v>41671</c:v>
                </c:pt>
                <c:pt idx="13">
                  <c:v>41699</c:v>
                </c:pt>
                <c:pt idx="14">
                  <c:v>41730</c:v>
                </c:pt>
                <c:pt idx="15">
                  <c:v>41760</c:v>
                </c:pt>
                <c:pt idx="16">
                  <c:v>41791</c:v>
                </c:pt>
                <c:pt idx="17">
                  <c:v>41821</c:v>
                </c:pt>
                <c:pt idx="18">
                  <c:v>41852</c:v>
                </c:pt>
                <c:pt idx="19">
                  <c:v>41883</c:v>
                </c:pt>
                <c:pt idx="20">
                  <c:v>41913</c:v>
                </c:pt>
                <c:pt idx="21">
                  <c:v>41944</c:v>
                </c:pt>
                <c:pt idx="22">
                  <c:v>41974</c:v>
                </c:pt>
                <c:pt idx="23">
                  <c:v>42005</c:v>
                </c:pt>
                <c:pt idx="24">
                  <c:v>42036</c:v>
                </c:pt>
                <c:pt idx="25">
                  <c:v>42064</c:v>
                </c:pt>
              </c:numCache>
            </c:numRef>
          </c:cat>
          <c:val>
            <c:numRef>
              <c:f>(ТВ!$F$4:$F$14,ТВ!$F$17:$F$28,ТВ!$F$31:$F$33)</c:f>
              <c:numCache>
                <c:formatCode>0%</c:formatCode>
                <c:ptCount val="26"/>
                <c:pt idx="0">
                  <c:v>0.2831669044222539</c:v>
                </c:pt>
                <c:pt idx="1">
                  <c:v>0.16</c:v>
                </c:pt>
                <c:pt idx="2">
                  <c:v>0.14000000000000001</c:v>
                </c:pt>
                <c:pt idx="3">
                  <c:v>0.18</c:v>
                </c:pt>
                <c:pt idx="4">
                  <c:v>0.14000000000000001</c:v>
                </c:pt>
                <c:pt idx="5">
                  <c:v>0.16</c:v>
                </c:pt>
                <c:pt idx="6">
                  <c:v>0.14000000000000001</c:v>
                </c:pt>
                <c:pt idx="7">
                  <c:v>0.21</c:v>
                </c:pt>
                <c:pt idx="8">
                  <c:v>0.13</c:v>
                </c:pt>
                <c:pt idx="9">
                  <c:v>0.08</c:v>
                </c:pt>
                <c:pt idx="10">
                  <c:v>0.12</c:v>
                </c:pt>
                <c:pt idx="11">
                  <c:v>0.05</c:v>
                </c:pt>
                <c:pt idx="12">
                  <c:v>0.04</c:v>
                </c:pt>
                <c:pt idx="13">
                  <c:v>0.04</c:v>
                </c:pt>
                <c:pt idx="14">
                  <c:v>0.11</c:v>
                </c:pt>
                <c:pt idx="15">
                  <c:v>0.14000000000000001</c:v>
                </c:pt>
                <c:pt idx="16">
                  <c:v>0.14000000000000001</c:v>
                </c:pt>
                <c:pt idx="17">
                  <c:v>0.15</c:v>
                </c:pt>
                <c:pt idx="18">
                  <c:v>0.04</c:v>
                </c:pt>
                <c:pt idx="19">
                  <c:v>0.08</c:v>
                </c:pt>
                <c:pt idx="20">
                  <c:v>0.09</c:v>
                </c:pt>
                <c:pt idx="21">
                  <c:v>7.0000000000000007E-2</c:v>
                </c:pt>
                <c:pt idx="22">
                  <c:v>7.0000000000000007E-2</c:v>
                </c:pt>
                <c:pt idx="23">
                  <c:v>0.05</c:v>
                </c:pt>
                <c:pt idx="24">
                  <c:v>0.11</c:v>
                </c:pt>
                <c:pt idx="25">
                  <c:v>0.1</c:v>
                </c:pt>
              </c:numCache>
            </c:numRef>
          </c:val>
        </c:ser>
        <c:ser>
          <c:idx val="2"/>
          <c:order val="1"/>
          <c:tx>
            <c:strRef>
              <c:f>ИНТ!$E$2</c:f>
              <c:strCache>
                <c:ptCount val="1"/>
                <c:pt idx="0">
                  <c:v>Нейтралы</c:v>
                </c:pt>
              </c:strCache>
            </c:strRef>
          </c:tx>
          <c:spPr>
            <a:solidFill>
              <a:schemeClr val="accent1">
                <a:alpha val="71000"/>
              </a:schemeClr>
            </a:solidFill>
            <a:ln>
              <a:solidFill>
                <a:srgbClr val="FFC000"/>
              </a:solidFill>
            </a:ln>
          </c:spPr>
          <c:cat>
            <c:numRef>
              <c:f>(ТВ!$A$4:$A$14,ТВ!$A$17:$A$28,ТВ!$A$31:$A$33)</c:f>
              <c:numCache>
                <c:formatCode>mmm\-yy</c:formatCode>
                <c:ptCount val="26"/>
                <c:pt idx="0">
                  <c:v>41306</c:v>
                </c:pt>
                <c:pt idx="1">
                  <c:v>41334</c:v>
                </c:pt>
                <c:pt idx="2">
                  <c:v>41365</c:v>
                </c:pt>
                <c:pt idx="3">
                  <c:v>41395</c:v>
                </c:pt>
                <c:pt idx="4">
                  <c:v>41426</c:v>
                </c:pt>
                <c:pt idx="5">
                  <c:v>41456</c:v>
                </c:pt>
                <c:pt idx="6">
                  <c:v>41487</c:v>
                </c:pt>
                <c:pt idx="7">
                  <c:v>41518</c:v>
                </c:pt>
                <c:pt idx="8">
                  <c:v>41548</c:v>
                </c:pt>
                <c:pt idx="9">
                  <c:v>41579</c:v>
                </c:pt>
                <c:pt idx="10">
                  <c:v>41609</c:v>
                </c:pt>
                <c:pt idx="11">
                  <c:v>41640</c:v>
                </c:pt>
                <c:pt idx="12">
                  <c:v>41671</c:v>
                </c:pt>
                <c:pt idx="13">
                  <c:v>41699</c:v>
                </c:pt>
                <c:pt idx="14">
                  <c:v>41730</c:v>
                </c:pt>
                <c:pt idx="15">
                  <c:v>41760</c:v>
                </c:pt>
                <c:pt idx="16">
                  <c:v>41791</c:v>
                </c:pt>
                <c:pt idx="17">
                  <c:v>41821</c:v>
                </c:pt>
                <c:pt idx="18">
                  <c:v>41852</c:v>
                </c:pt>
                <c:pt idx="19">
                  <c:v>41883</c:v>
                </c:pt>
                <c:pt idx="20">
                  <c:v>41913</c:v>
                </c:pt>
                <c:pt idx="21">
                  <c:v>41944</c:v>
                </c:pt>
                <c:pt idx="22">
                  <c:v>41974</c:v>
                </c:pt>
                <c:pt idx="23">
                  <c:v>42005</c:v>
                </c:pt>
                <c:pt idx="24">
                  <c:v>42036</c:v>
                </c:pt>
                <c:pt idx="25">
                  <c:v>42064</c:v>
                </c:pt>
              </c:numCache>
            </c:numRef>
          </c:cat>
          <c:val>
            <c:numRef>
              <c:f>(ИНТ!$E$4:$E$14,ИНТ!$E$17:$E$28,ИНТ!$E$31:$E$33)</c:f>
              <c:numCache>
                <c:formatCode>0%</c:formatCode>
                <c:ptCount val="26"/>
                <c:pt idx="0">
                  <c:v>0.26196064271529157</c:v>
                </c:pt>
                <c:pt idx="1">
                  <c:v>0.34</c:v>
                </c:pt>
                <c:pt idx="2">
                  <c:v>0.4</c:v>
                </c:pt>
                <c:pt idx="3">
                  <c:v>0.44</c:v>
                </c:pt>
                <c:pt idx="4">
                  <c:v>0.47</c:v>
                </c:pt>
                <c:pt idx="5">
                  <c:v>0.51</c:v>
                </c:pt>
                <c:pt idx="6">
                  <c:v>0.5</c:v>
                </c:pt>
                <c:pt idx="7">
                  <c:v>0.45</c:v>
                </c:pt>
                <c:pt idx="8">
                  <c:v>0.49</c:v>
                </c:pt>
                <c:pt idx="9">
                  <c:v>0.55000000000000004</c:v>
                </c:pt>
                <c:pt idx="10">
                  <c:v>0.35</c:v>
                </c:pt>
                <c:pt idx="11">
                  <c:v>0.42</c:v>
                </c:pt>
                <c:pt idx="12">
                  <c:v>0.45</c:v>
                </c:pt>
                <c:pt idx="13">
                  <c:v>0.37</c:v>
                </c:pt>
                <c:pt idx="14">
                  <c:v>0.38</c:v>
                </c:pt>
                <c:pt idx="15">
                  <c:v>0.44</c:v>
                </c:pt>
                <c:pt idx="16">
                  <c:v>0.38</c:v>
                </c:pt>
                <c:pt idx="17">
                  <c:v>0.4</c:v>
                </c:pt>
                <c:pt idx="18">
                  <c:v>0.6</c:v>
                </c:pt>
                <c:pt idx="19">
                  <c:v>0.44</c:v>
                </c:pt>
                <c:pt idx="20">
                  <c:v>0.31</c:v>
                </c:pt>
                <c:pt idx="21">
                  <c:v>0.36</c:v>
                </c:pt>
                <c:pt idx="22">
                  <c:v>0.33</c:v>
                </c:pt>
                <c:pt idx="23">
                  <c:v>0.28000000000000003</c:v>
                </c:pt>
                <c:pt idx="24">
                  <c:v>0.33</c:v>
                </c:pt>
                <c:pt idx="25">
                  <c:v>0.4</c:v>
                </c:pt>
              </c:numCache>
            </c:numRef>
          </c:val>
        </c:ser>
        <c:ser>
          <c:idx val="1"/>
          <c:order val="2"/>
          <c:tx>
            <c:strRef>
              <c:f>ИНТ!$D$2</c:f>
              <c:strCache>
                <c:ptCount val="1"/>
                <c:pt idx="0">
                  <c:v>Промоутеры</c:v>
                </c:pt>
              </c:strCache>
            </c:strRef>
          </c:tx>
          <c:spPr>
            <a:solidFill>
              <a:srgbClr val="00B050">
                <a:alpha val="72000"/>
              </a:srgbClr>
            </a:solidFill>
            <a:ln>
              <a:solidFill>
                <a:srgbClr val="00B050"/>
              </a:solidFill>
            </a:ln>
          </c:spPr>
          <c:cat>
            <c:numRef>
              <c:f>(ТВ!$A$4:$A$14,ТВ!$A$17:$A$28,ТВ!$A$31:$A$33)</c:f>
              <c:numCache>
                <c:formatCode>mmm\-yy</c:formatCode>
                <c:ptCount val="26"/>
                <c:pt idx="0">
                  <c:v>41306</c:v>
                </c:pt>
                <c:pt idx="1">
                  <c:v>41334</c:v>
                </c:pt>
                <c:pt idx="2">
                  <c:v>41365</c:v>
                </c:pt>
                <c:pt idx="3">
                  <c:v>41395</c:v>
                </c:pt>
                <c:pt idx="4">
                  <c:v>41426</c:v>
                </c:pt>
                <c:pt idx="5">
                  <c:v>41456</c:v>
                </c:pt>
                <c:pt idx="6">
                  <c:v>41487</c:v>
                </c:pt>
                <c:pt idx="7">
                  <c:v>41518</c:v>
                </c:pt>
                <c:pt idx="8">
                  <c:v>41548</c:v>
                </c:pt>
                <c:pt idx="9">
                  <c:v>41579</c:v>
                </c:pt>
                <c:pt idx="10">
                  <c:v>41609</c:v>
                </c:pt>
                <c:pt idx="11">
                  <c:v>41640</c:v>
                </c:pt>
                <c:pt idx="12">
                  <c:v>41671</c:v>
                </c:pt>
                <c:pt idx="13">
                  <c:v>41699</c:v>
                </c:pt>
                <c:pt idx="14">
                  <c:v>41730</c:v>
                </c:pt>
                <c:pt idx="15">
                  <c:v>41760</c:v>
                </c:pt>
                <c:pt idx="16">
                  <c:v>41791</c:v>
                </c:pt>
                <c:pt idx="17">
                  <c:v>41821</c:v>
                </c:pt>
                <c:pt idx="18">
                  <c:v>41852</c:v>
                </c:pt>
                <c:pt idx="19">
                  <c:v>41883</c:v>
                </c:pt>
                <c:pt idx="20">
                  <c:v>41913</c:v>
                </c:pt>
                <c:pt idx="21">
                  <c:v>41944</c:v>
                </c:pt>
                <c:pt idx="22">
                  <c:v>41974</c:v>
                </c:pt>
                <c:pt idx="23">
                  <c:v>42005</c:v>
                </c:pt>
                <c:pt idx="24">
                  <c:v>42036</c:v>
                </c:pt>
                <c:pt idx="25">
                  <c:v>42064</c:v>
                </c:pt>
              </c:numCache>
            </c:numRef>
          </c:cat>
          <c:val>
            <c:numRef>
              <c:f>(ТВ!$D$4:$D$14,ТВ!$D$17:$D$28,ТВ!$D$31:$D$33)</c:f>
              <c:numCache>
                <c:formatCode>0%</c:formatCode>
                <c:ptCount val="26"/>
                <c:pt idx="0">
                  <c:v>0.45880884450784593</c:v>
                </c:pt>
                <c:pt idx="1">
                  <c:v>0.52</c:v>
                </c:pt>
                <c:pt idx="2">
                  <c:v>0.49</c:v>
                </c:pt>
                <c:pt idx="3">
                  <c:v>0.4</c:v>
                </c:pt>
                <c:pt idx="4">
                  <c:v>0.41</c:v>
                </c:pt>
                <c:pt idx="5">
                  <c:v>0.41</c:v>
                </c:pt>
                <c:pt idx="6">
                  <c:v>0.39</c:v>
                </c:pt>
                <c:pt idx="7">
                  <c:v>0.45</c:v>
                </c:pt>
                <c:pt idx="8">
                  <c:v>0.46</c:v>
                </c:pt>
                <c:pt idx="9">
                  <c:v>0.43</c:v>
                </c:pt>
                <c:pt idx="10">
                  <c:v>0.57999999999999996</c:v>
                </c:pt>
                <c:pt idx="11">
                  <c:v>0.69</c:v>
                </c:pt>
                <c:pt idx="12">
                  <c:v>0.7</c:v>
                </c:pt>
                <c:pt idx="13">
                  <c:v>0.67</c:v>
                </c:pt>
                <c:pt idx="14">
                  <c:v>0.53</c:v>
                </c:pt>
                <c:pt idx="15">
                  <c:v>0.5</c:v>
                </c:pt>
                <c:pt idx="16">
                  <c:v>0.53</c:v>
                </c:pt>
                <c:pt idx="17">
                  <c:v>0.5</c:v>
                </c:pt>
                <c:pt idx="18">
                  <c:v>0.38</c:v>
                </c:pt>
                <c:pt idx="19">
                  <c:v>0.61</c:v>
                </c:pt>
                <c:pt idx="20">
                  <c:v>0.62</c:v>
                </c:pt>
                <c:pt idx="21">
                  <c:v>0.59</c:v>
                </c:pt>
                <c:pt idx="22">
                  <c:v>0.63</c:v>
                </c:pt>
                <c:pt idx="23">
                  <c:v>0.66</c:v>
                </c:pt>
                <c:pt idx="24">
                  <c:v>0.57999999999999996</c:v>
                </c:pt>
                <c:pt idx="25">
                  <c:v>0.51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34619136"/>
        <c:axId val="110290048"/>
      </c:areaChart>
      <c:dateAx>
        <c:axId val="134619136"/>
        <c:scaling>
          <c:orientation val="minMax"/>
        </c:scaling>
        <c:delete val="0"/>
        <c:axPos val="b"/>
        <c:majorGridlines/>
        <c:numFmt formatCode="mmm\-yy" sourceLinked="1"/>
        <c:majorTickMark val="in"/>
        <c:minorTickMark val="none"/>
        <c:tickLblPos val="low"/>
        <c:txPr>
          <a:bodyPr/>
          <a:lstStyle/>
          <a:p>
            <a:pPr>
              <a:defRPr sz="1000"/>
            </a:pPr>
            <a:endParaRPr lang="ru-RU"/>
          </a:p>
        </c:txPr>
        <c:crossAx val="110290048"/>
        <c:crosses val="autoZero"/>
        <c:auto val="1"/>
        <c:lblOffset val="100"/>
        <c:baseTimeUnit val="months"/>
      </c:dateAx>
      <c:valAx>
        <c:axId val="110290048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134619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910324423184478"/>
          <c:y val="0.91938888422977572"/>
          <c:w val="0.66032337134685803"/>
          <c:h val="6.2966991374944409E-2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0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91268595268534E-2"/>
          <c:y val="8.4642023913677436E-2"/>
          <c:w val="0.9287109227141952"/>
          <c:h val="0.72122973999472484"/>
        </c:manualLayout>
      </c:layout>
      <c:lineChart>
        <c:grouping val="standard"/>
        <c:varyColors val="0"/>
        <c:ser>
          <c:idx val="0"/>
          <c:order val="0"/>
          <c:tx>
            <c:strRef>
              <c:f>ИНТ!$C$2</c:f>
              <c:strCache>
                <c:ptCount val="1"/>
                <c:pt idx="0">
                  <c:v>NPS Интернет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7"/>
            <c:spPr>
              <a:solidFill>
                <a:srgbClr val="FFC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3.7571842736084229E-2"/>
                  <c:y val="2.5879629629629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559978716552081E-2"/>
                  <c:y val="5.1357903178769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329776415649256E-2"/>
                  <c:y val="6.3769685039370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438251077975444E-2"/>
                  <c:y val="4.0621536891222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948080727289256E-2"/>
                  <c:y val="7.8024287061457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851470084495152E-2"/>
                  <c:y val="7.8024287061457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959944746821344E-2"/>
                  <c:y val="7.22829855852646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6959944746821344E-2"/>
                  <c:y val="7.802428706145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6959944746821344E-2"/>
                  <c:y val="7.228298558526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2.4068419409147532E-2"/>
                  <c:y val="7.802428706145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(ИНТ!$A$4:$A$14,ИНТ!$A$17:$A$28,ИНТ!$A$31:$A$33)</c:f>
              <c:numCache>
                <c:formatCode>mmm\-yy</c:formatCode>
                <c:ptCount val="26"/>
                <c:pt idx="0">
                  <c:v>41306</c:v>
                </c:pt>
                <c:pt idx="1">
                  <c:v>41334</c:v>
                </c:pt>
                <c:pt idx="2">
                  <c:v>41365</c:v>
                </c:pt>
                <c:pt idx="3">
                  <c:v>41395</c:v>
                </c:pt>
                <c:pt idx="4">
                  <c:v>41426</c:v>
                </c:pt>
                <c:pt idx="5">
                  <c:v>41456</c:v>
                </c:pt>
                <c:pt idx="6">
                  <c:v>41487</c:v>
                </c:pt>
                <c:pt idx="7">
                  <c:v>41518</c:v>
                </c:pt>
                <c:pt idx="8">
                  <c:v>41548</c:v>
                </c:pt>
                <c:pt idx="9">
                  <c:v>41579</c:v>
                </c:pt>
                <c:pt idx="10">
                  <c:v>41609</c:v>
                </c:pt>
                <c:pt idx="11">
                  <c:v>41640</c:v>
                </c:pt>
                <c:pt idx="12">
                  <c:v>41671</c:v>
                </c:pt>
                <c:pt idx="13">
                  <c:v>41699</c:v>
                </c:pt>
                <c:pt idx="14">
                  <c:v>41730</c:v>
                </c:pt>
                <c:pt idx="15">
                  <c:v>41760</c:v>
                </c:pt>
                <c:pt idx="16">
                  <c:v>41791</c:v>
                </c:pt>
                <c:pt idx="17">
                  <c:v>41821</c:v>
                </c:pt>
                <c:pt idx="18">
                  <c:v>41852</c:v>
                </c:pt>
                <c:pt idx="19">
                  <c:v>41883</c:v>
                </c:pt>
                <c:pt idx="20">
                  <c:v>41913</c:v>
                </c:pt>
                <c:pt idx="21">
                  <c:v>41944</c:v>
                </c:pt>
                <c:pt idx="22">
                  <c:v>41974</c:v>
                </c:pt>
                <c:pt idx="23">
                  <c:v>42005</c:v>
                </c:pt>
                <c:pt idx="24">
                  <c:v>42036</c:v>
                </c:pt>
                <c:pt idx="25">
                  <c:v>42064</c:v>
                </c:pt>
              </c:numCache>
            </c:numRef>
          </c:cat>
          <c:val>
            <c:numRef>
              <c:f>(ИНТ!$C$4:$C$14,ИНТ!$C$17:$C$28,ИНТ!$C$31:$C$33)</c:f>
              <c:numCache>
                <c:formatCode>0%</c:formatCode>
                <c:ptCount val="26"/>
                <c:pt idx="0">
                  <c:v>6.7340675212132106E-2</c:v>
                </c:pt>
                <c:pt idx="1">
                  <c:v>0.04</c:v>
                </c:pt>
                <c:pt idx="2">
                  <c:v>0.16</c:v>
                </c:pt>
                <c:pt idx="3">
                  <c:v>-0.01</c:v>
                </c:pt>
                <c:pt idx="4">
                  <c:v>0.14000000000000001</c:v>
                </c:pt>
                <c:pt idx="5">
                  <c:v>0.15</c:v>
                </c:pt>
                <c:pt idx="6">
                  <c:v>0.1</c:v>
                </c:pt>
                <c:pt idx="7">
                  <c:v>0.11</c:v>
                </c:pt>
                <c:pt idx="8">
                  <c:v>0.15</c:v>
                </c:pt>
                <c:pt idx="9">
                  <c:v>0.16</c:v>
                </c:pt>
                <c:pt idx="10">
                  <c:v>-0.08</c:v>
                </c:pt>
                <c:pt idx="11">
                  <c:v>0.26</c:v>
                </c:pt>
                <c:pt idx="12">
                  <c:v>0.31</c:v>
                </c:pt>
                <c:pt idx="13">
                  <c:v>0.46</c:v>
                </c:pt>
                <c:pt idx="14">
                  <c:v>0.25</c:v>
                </c:pt>
                <c:pt idx="15">
                  <c:v>0.25</c:v>
                </c:pt>
                <c:pt idx="16">
                  <c:v>0.23</c:v>
                </c:pt>
                <c:pt idx="17">
                  <c:v>0.35</c:v>
                </c:pt>
                <c:pt idx="18">
                  <c:v>0.3</c:v>
                </c:pt>
                <c:pt idx="19">
                  <c:v>0.33</c:v>
                </c:pt>
                <c:pt idx="20">
                  <c:v>0.22</c:v>
                </c:pt>
                <c:pt idx="21">
                  <c:v>0.2</c:v>
                </c:pt>
                <c:pt idx="22">
                  <c:v>0.32</c:v>
                </c:pt>
                <c:pt idx="23">
                  <c:v>0.48</c:v>
                </c:pt>
                <c:pt idx="24">
                  <c:v>0.31</c:v>
                </c:pt>
                <c:pt idx="25">
                  <c:v>0.28000000000000003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ИНТ!$B$2</c:f>
              <c:strCache>
                <c:ptCount val="1"/>
                <c:pt idx="0">
                  <c:v>NPS сред.по году</c:v>
                </c:pt>
              </c:strCache>
            </c:strRef>
          </c:tx>
          <c:spPr>
            <a:ln>
              <a:solidFill>
                <a:srgbClr val="FF0000">
                  <a:alpha val="67000"/>
                </a:srgbClr>
              </a:solidFill>
              <a:prstDash val="sysDot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6023728039064279E-2"/>
                  <c:y val="-5.5555555555555552E-2"/>
                </c:manualLayout>
              </c:layout>
              <c:spPr/>
              <c:txPr>
                <a:bodyPr/>
                <a:lstStyle/>
                <a:p>
                  <a:pPr algn="ctr">
                    <a:defRPr lang="en-US" sz="1000" b="1" i="1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5903389357205949E-2"/>
                  <c:y val="2.3148148148148147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000" b="1" i="1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6144180560502781E-2"/>
                  <c:y val="-3.555956547098279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000" b="1" i="1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/>
              <c:spPr/>
              <c:txPr>
                <a:bodyPr/>
                <a:lstStyle/>
                <a:p>
                  <a:pPr algn="ctr" rtl="0">
                    <a:defRPr lang="en-US" sz="1000" b="1" i="1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(ИНТ!$A$4:$A$14,ИНТ!$A$17:$A$28,ИНТ!$A$31:$A$33)</c:f>
              <c:numCache>
                <c:formatCode>mmm\-yy</c:formatCode>
                <c:ptCount val="26"/>
                <c:pt idx="0">
                  <c:v>41306</c:v>
                </c:pt>
                <c:pt idx="1">
                  <c:v>41334</c:v>
                </c:pt>
                <c:pt idx="2">
                  <c:v>41365</c:v>
                </c:pt>
                <c:pt idx="3">
                  <c:v>41395</c:v>
                </c:pt>
                <c:pt idx="4">
                  <c:v>41426</c:v>
                </c:pt>
                <c:pt idx="5">
                  <c:v>41456</c:v>
                </c:pt>
                <c:pt idx="6">
                  <c:v>41487</c:v>
                </c:pt>
                <c:pt idx="7">
                  <c:v>41518</c:v>
                </c:pt>
                <c:pt idx="8">
                  <c:v>41548</c:v>
                </c:pt>
                <c:pt idx="9">
                  <c:v>41579</c:v>
                </c:pt>
                <c:pt idx="10">
                  <c:v>41609</c:v>
                </c:pt>
                <c:pt idx="11">
                  <c:v>41640</c:v>
                </c:pt>
                <c:pt idx="12">
                  <c:v>41671</c:v>
                </c:pt>
                <c:pt idx="13">
                  <c:v>41699</c:v>
                </c:pt>
                <c:pt idx="14">
                  <c:v>41730</c:v>
                </c:pt>
                <c:pt idx="15">
                  <c:v>41760</c:v>
                </c:pt>
                <c:pt idx="16">
                  <c:v>41791</c:v>
                </c:pt>
                <c:pt idx="17">
                  <c:v>41821</c:v>
                </c:pt>
                <c:pt idx="18">
                  <c:v>41852</c:v>
                </c:pt>
                <c:pt idx="19">
                  <c:v>41883</c:v>
                </c:pt>
                <c:pt idx="20">
                  <c:v>41913</c:v>
                </c:pt>
                <c:pt idx="21">
                  <c:v>41944</c:v>
                </c:pt>
                <c:pt idx="22">
                  <c:v>41974</c:v>
                </c:pt>
                <c:pt idx="23">
                  <c:v>42005</c:v>
                </c:pt>
                <c:pt idx="24">
                  <c:v>42036</c:v>
                </c:pt>
                <c:pt idx="25">
                  <c:v>42064</c:v>
                </c:pt>
              </c:numCache>
            </c:numRef>
          </c:cat>
          <c:val>
            <c:numRef>
              <c:f>(ИНТ!$B$4:$B$14,ИНТ!$B$17:$B$28)</c:f>
              <c:numCache>
                <c:formatCode>0%</c:formatCode>
                <c:ptCount val="23"/>
                <c:pt idx="0">
                  <c:v>8.9758243201102927E-2</c:v>
                </c:pt>
                <c:pt idx="1">
                  <c:v>8.9758243201102927E-2</c:v>
                </c:pt>
                <c:pt idx="2">
                  <c:v>8.9758243201102927E-2</c:v>
                </c:pt>
                <c:pt idx="3">
                  <c:v>8.9758243201102927E-2</c:v>
                </c:pt>
                <c:pt idx="4">
                  <c:v>8.9758243201102927E-2</c:v>
                </c:pt>
                <c:pt idx="5">
                  <c:v>8.9758243201102927E-2</c:v>
                </c:pt>
                <c:pt idx="6">
                  <c:v>8.9758243201102927E-2</c:v>
                </c:pt>
                <c:pt idx="7">
                  <c:v>8.9758243201102927E-2</c:v>
                </c:pt>
                <c:pt idx="8">
                  <c:v>8.9758243201102927E-2</c:v>
                </c:pt>
                <c:pt idx="9">
                  <c:v>8.9758243201102927E-2</c:v>
                </c:pt>
                <c:pt idx="10">
                  <c:v>8.9758243201102927E-2</c:v>
                </c:pt>
                <c:pt idx="11">
                  <c:v>0.28999999999999998</c:v>
                </c:pt>
                <c:pt idx="12">
                  <c:v>0.28999999999999998</c:v>
                </c:pt>
                <c:pt idx="13">
                  <c:v>0.28999999999999998</c:v>
                </c:pt>
                <c:pt idx="14">
                  <c:v>0.28999999999999998</c:v>
                </c:pt>
                <c:pt idx="15">
                  <c:v>0.28999999999999998</c:v>
                </c:pt>
                <c:pt idx="16">
                  <c:v>0.28999999999999998</c:v>
                </c:pt>
                <c:pt idx="17">
                  <c:v>0.28999999999999998</c:v>
                </c:pt>
                <c:pt idx="18">
                  <c:v>0.28999999999999998</c:v>
                </c:pt>
                <c:pt idx="19">
                  <c:v>0.28999999999999998</c:v>
                </c:pt>
                <c:pt idx="20">
                  <c:v>0.28999999999999998</c:v>
                </c:pt>
                <c:pt idx="21">
                  <c:v>0.28999999999999998</c:v>
                </c:pt>
                <c:pt idx="22">
                  <c:v>0.28999999999999998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20160"/>
        <c:axId val="111772224"/>
      </c:lineChart>
      <c:dateAx>
        <c:axId val="134620160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lumMod val="50000"/>
                  <a:lumOff val="50000"/>
                  <a:alpha val="37000"/>
                </a:schemeClr>
              </a:solidFill>
            </a:ln>
          </c:spPr>
        </c:majorGridlines>
        <c:numFmt formatCode="mmm\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b="1"/>
            </a:pPr>
            <a:endParaRPr lang="ru-RU"/>
          </a:p>
        </c:txPr>
        <c:crossAx val="111772224"/>
        <c:crossesAt val="-0.2"/>
        <c:auto val="1"/>
        <c:lblOffset val="100"/>
        <c:baseTimeUnit val="months"/>
      </c:dateAx>
      <c:valAx>
        <c:axId val="1117722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  <a:alpha val="39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13462016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5.7830506753476174E-2"/>
          <c:y val="8.7579104695246435E-2"/>
          <c:w val="0.22412941465623121"/>
          <c:h val="0.16743438320209975"/>
        </c:manualLayout>
      </c:layout>
      <c:overlay val="0"/>
    </c:legend>
    <c:plotVisOnly val="0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6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6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9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4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4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43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4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7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5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246D-19E8-4C2E-967F-4D96F5041F0A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EEEB-0328-449A-8A2C-C532A79ED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9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64807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Индекс потребительской лояльности </a:t>
            </a:r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NPS</a:t>
            </a:r>
            <a:endParaRPr lang="ru-RU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83568" y="1124744"/>
            <a:ext cx="7776864" cy="5256584"/>
            <a:chOff x="0" y="0"/>
            <a:chExt cx="9220200" cy="59436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220200" cy="59436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6" name="Поле 17"/>
            <p:cNvSpPr txBox="1"/>
            <p:nvPr/>
          </p:nvSpPr>
          <p:spPr>
            <a:xfrm>
              <a:off x="200025" y="4665196"/>
              <a:ext cx="3470981" cy="1268879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Calibri"/>
                  <a:cs typeface="Times New Roman"/>
                </a:rPr>
                <a:t>Липецк.  NPS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Calibri"/>
                  <a:cs typeface="Times New Roman"/>
                </a:rPr>
                <a:t>Опрошены 381 абонент, пользователи пакетных услуг компании Телемир.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ea typeface="Calibri"/>
                  <a:cs typeface="Times New Roman"/>
                </a:rPr>
                <a:t>Срок проведения опроса 1-31 </a:t>
              </a:r>
              <a:r>
                <a:rPr lang="ru-RU" sz="1100" dirty="0" smtClean="0">
                  <a:effectLst/>
                  <a:ea typeface="Calibri"/>
                  <a:cs typeface="Times New Roman"/>
                </a:rPr>
                <a:t>марта 2015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3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46724863"/>
              </p:ext>
            </p:extLst>
          </p:nvPr>
        </p:nvGraphicFramePr>
        <p:xfrm>
          <a:off x="683568" y="836712"/>
          <a:ext cx="7749877" cy="5243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1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67544" y="404664"/>
            <a:ext cx="8280920" cy="6128345"/>
            <a:chOff x="0" y="0"/>
            <a:chExt cx="9134475" cy="6496050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3669104133"/>
                </p:ext>
              </p:extLst>
            </p:nvPr>
          </p:nvGraphicFramePr>
          <p:xfrm>
            <a:off x="0" y="0"/>
            <a:ext cx="9134475" cy="3228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/>
            <p:nvPr>
              <p:extLst>
                <p:ext uri="{D42A27DB-BD31-4B8C-83A1-F6EECF244321}">
                  <p14:modId xmlns:p14="http://schemas.microsoft.com/office/powerpoint/2010/main" val="3426973489"/>
                </p:ext>
              </p:extLst>
            </p:nvPr>
          </p:nvGraphicFramePr>
          <p:xfrm>
            <a:off x="0" y="3228975"/>
            <a:ext cx="9134475" cy="32670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3338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67544" y="1246435"/>
            <a:ext cx="8105154" cy="4918869"/>
            <a:chOff x="0" y="0"/>
            <a:chExt cx="9153525" cy="5229225"/>
          </a:xfrm>
        </p:grpSpPr>
        <p:graphicFrame>
          <p:nvGraphicFramePr>
            <p:cNvPr id="5" name="Диаграмма 4"/>
            <p:cNvGraphicFramePr/>
            <p:nvPr>
              <p:extLst>
                <p:ext uri="{D42A27DB-BD31-4B8C-83A1-F6EECF244321}">
                  <p14:modId xmlns:p14="http://schemas.microsoft.com/office/powerpoint/2010/main" val="17918838"/>
                </p:ext>
              </p:extLst>
            </p:nvPr>
          </p:nvGraphicFramePr>
          <p:xfrm>
            <a:off x="0" y="0"/>
            <a:ext cx="4836351" cy="522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2265969579"/>
                </p:ext>
              </p:extLst>
            </p:nvPr>
          </p:nvGraphicFramePr>
          <p:xfrm>
            <a:off x="4836349" y="0"/>
            <a:ext cx="4317176" cy="52292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подсчитать лояльность абонентов</a:t>
            </a:r>
            <a:r>
              <a:rPr lang="en-US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81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Анализ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лояльности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клиентов (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NPS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телевидению)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63885" y="836712"/>
            <a:ext cx="8816230" cy="5904656"/>
            <a:chOff x="0" y="0"/>
            <a:chExt cx="8816230" cy="6107205"/>
          </a:xfrm>
        </p:grpSpPr>
        <p:graphicFrame>
          <p:nvGraphicFramePr>
            <p:cNvPr id="8" name="Диаграмма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97627652"/>
                </p:ext>
              </p:extLst>
            </p:nvPr>
          </p:nvGraphicFramePr>
          <p:xfrm>
            <a:off x="30818" y="2431676"/>
            <a:ext cx="8785412" cy="367552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9" name="Диаграмма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00342867"/>
                </p:ext>
              </p:extLst>
            </p:nvPr>
          </p:nvGraphicFramePr>
          <p:xfrm>
            <a:off x="0" y="0"/>
            <a:ext cx="8784291" cy="27790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928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142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Индекс потребительской лояльности NPS</vt:lpstr>
      <vt:lpstr>Презентация PowerPoint</vt:lpstr>
      <vt:lpstr>Презентация PowerPoint</vt:lpstr>
      <vt:lpstr>Как подсчитать лояльность абонентов?</vt:lpstr>
      <vt:lpstr>Анализ лояльности клиентов (NPS по телевидению)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Индекс потребительской лояльности NPS</dc:title>
  <dc:creator>Екатерина Устюжанина</dc:creator>
  <cp:lastModifiedBy>Екатерина Устюжанина</cp:lastModifiedBy>
  <cp:revision>5</cp:revision>
  <dcterms:created xsi:type="dcterms:W3CDTF">2015-04-16T13:02:43Z</dcterms:created>
  <dcterms:modified xsi:type="dcterms:W3CDTF">2015-04-16T14:06:26Z</dcterms:modified>
</cp:coreProperties>
</file>